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  <p:sldMasterId id="2147483698" r:id="rId6"/>
    <p:sldMasterId id="2147483709" r:id="rId7"/>
  </p:sldMasterIdLst>
  <p:notesMasterIdLst>
    <p:notesMasterId r:id="rId14"/>
  </p:notesMasterIdLst>
  <p:sldIdLst>
    <p:sldId id="539" r:id="rId8"/>
    <p:sldId id="634" r:id="rId9"/>
    <p:sldId id="548" r:id="rId10"/>
    <p:sldId id="635" r:id="rId11"/>
    <p:sldId id="633" r:id="rId12"/>
    <p:sldId id="546" r:id="rId13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ye Rost van Tonningen" initials="LRvT" lastIdx="5" clrIdx="0">
    <p:extLst>
      <p:ext uri="{19B8F6BF-5375-455C-9EA6-DF929625EA0E}">
        <p15:presenceInfo xmlns:p15="http://schemas.microsoft.com/office/powerpoint/2012/main" userId="Leslye Rost van Tonning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D883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074" autoAdjust="0"/>
    <p:restoredTop sz="73519" autoAdjust="0"/>
  </p:normalViewPr>
  <p:slideViewPr>
    <p:cSldViewPr snapToGrid="0" snapToObjects="1">
      <p:cViewPr varScale="1">
        <p:scale>
          <a:sx n="48" d="100"/>
          <a:sy n="48" d="100"/>
        </p:scale>
        <p:origin x="56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B0BCB-ED64-464C-A6BE-619D807F6248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21E3-0361-9345-93C3-2E4C6C597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20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21E3-0361-9345-93C3-2E4C6C597D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3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21E3-0361-9345-93C3-2E4C6C597D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5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3E458-3923-5C49-8F31-37FF741FF1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4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5322-36E0-0144-AA35-91B62344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5622-012E-1241-97B7-F4438041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63486"/>
            <a:ext cx="11430000" cy="4846319"/>
          </a:xfrm>
        </p:spPr>
        <p:txBody>
          <a:bodyPr lIns="18288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657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DB3B80-B9B7-3549-9DB8-77604CAE5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736"/>
            <a:ext cx="9144000" cy="165506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Slide Sub-title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D94FD93-A37A-D343-A96F-CD54A66F4A6F}"/>
              </a:ext>
            </a:extLst>
          </p:cNvPr>
          <p:cNvSpPr txBox="1">
            <a:spLocks/>
          </p:cNvSpPr>
          <p:nvPr userDrawn="1"/>
        </p:nvSpPr>
        <p:spPr>
          <a:xfrm>
            <a:off x="1527048" y="1124712"/>
            <a:ext cx="9144000" cy="238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41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5322-36E0-0144-AA35-91B62344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5622-012E-1241-97B7-F4438041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3486"/>
            <a:ext cx="10972800" cy="4846319"/>
          </a:xfrm>
        </p:spPr>
        <p:txBody>
          <a:bodyPr lIns="18288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8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5AC3-0425-AA47-B3C6-223AF578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7830-4D5A-454F-BA5A-8C11E4919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724297"/>
            <a:ext cx="5577840" cy="47782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8B6DC-236D-F64C-81B4-DDAB3D536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160" y="1724297"/>
            <a:ext cx="5577840" cy="47782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988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19CA-8454-744C-879A-BFD913E9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34456-7C69-B543-9A25-45D9C91B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130" y="1724297"/>
            <a:ext cx="5577840" cy="82296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C543A-F292-964E-AED5-97F9FFF6E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547257"/>
            <a:ext cx="5577840" cy="39642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1C895-AABC-8B44-BE76-93D751B7C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3031" y="1724297"/>
            <a:ext cx="5577840" cy="82296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CE363-4B1E-674E-A6B5-F1CF526A372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33031" y="2547257"/>
            <a:ext cx="5577840" cy="39642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246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E48E4A-7669-554C-9A4A-846AD62A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93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54AA4-43AC-4F47-8C41-13C9325E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E67C-F121-BC46-92FC-A83880DF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899" y="1841863"/>
            <a:ext cx="6172200" cy="4665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2FEA5-1020-B24B-85C7-951800DB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901" y="1841863"/>
            <a:ext cx="4962495" cy="465889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56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F3D88-008C-3246-977D-31082F221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9023" y="1849120"/>
            <a:ext cx="6172200" cy="46270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90CFE-93C9-AC4C-A829-D5B483DBB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999" y="1849120"/>
            <a:ext cx="4972397" cy="462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2548234-3D20-8F40-9E7D-F7DE46211C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1000" y="91440"/>
            <a:ext cx="11430000" cy="1280160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88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DB18-9062-C749-9E20-97BCB232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B4F39-7ACE-3441-B47D-296F2369D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940011"/>
            <a:ext cx="11430000" cy="4552863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312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A44DC-F307-7F47-A53D-0F7C76DD2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631092"/>
            <a:ext cx="11430000" cy="4861782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893C4C-8650-3D49-B48D-2B4AE610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842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C635-963E-4E5A-B43B-47A3FD72A7BD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E58-DA4F-44A4-B862-F8C5664D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0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5AC3-0425-AA47-B3C6-223AF578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7830-4D5A-454F-BA5A-8C11E4919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724297"/>
            <a:ext cx="5577840" cy="47782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8B6DC-236D-F64C-81B4-DDAB3D536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160" y="1724297"/>
            <a:ext cx="5577840" cy="47782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1916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5322-36E0-0144-AA35-91B62344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5622-012E-1241-97B7-F4438041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63486"/>
            <a:ext cx="11430000" cy="4846319"/>
          </a:xfrm>
        </p:spPr>
        <p:txBody>
          <a:bodyPr lIns="18288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518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5AC3-0425-AA47-B3C6-223AF578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7830-4D5A-454F-BA5A-8C11E4919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724297"/>
            <a:ext cx="5577840" cy="47782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8B6DC-236D-F64C-81B4-DDAB3D536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160" y="1724297"/>
            <a:ext cx="5577840" cy="47782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01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19CA-8454-744C-879A-BFD913E9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34456-7C69-B543-9A25-45D9C91B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130" y="1724297"/>
            <a:ext cx="5577840" cy="82296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C543A-F292-964E-AED5-97F9FFF6E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547257"/>
            <a:ext cx="5577840" cy="39642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1C895-AABC-8B44-BE76-93D751B7C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3031" y="1724297"/>
            <a:ext cx="5577840" cy="82296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CE363-4B1E-674E-A6B5-F1CF526A372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33031" y="2547257"/>
            <a:ext cx="5577840" cy="39642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7171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E48E4A-7669-554C-9A4A-846AD62A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938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54AA4-43AC-4F47-8C41-13C9325E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E67C-F121-BC46-92FC-A83880DF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899" y="1841863"/>
            <a:ext cx="6172200" cy="4665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2FEA5-1020-B24B-85C7-951800DB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901" y="1841863"/>
            <a:ext cx="4962495" cy="465889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79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F3D88-008C-3246-977D-31082F221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9023" y="1849120"/>
            <a:ext cx="6172200" cy="46270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90CFE-93C9-AC4C-A829-D5B483DBB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999" y="1849120"/>
            <a:ext cx="4972397" cy="462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2548234-3D20-8F40-9E7D-F7DE46211C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1000" y="91440"/>
            <a:ext cx="11430000" cy="1280160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25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DB18-9062-C749-9E20-97BCB232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B4F39-7ACE-3441-B47D-296F2369D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940011"/>
            <a:ext cx="11430000" cy="4552863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2450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A44DC-F307-7F47-A53D-0F7C76DD2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631092"/>
            <a:ext cx="11430000" cy="4861782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893C4C-8650-3D49-B48D-2B4AE610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949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C635-963E-4E5A-B43B-47A3FD72A7BD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E58-DA4F-44A4-B862-F8C5664D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48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SF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8E86E7-ECA9-4C7B-BE46-DA7D1B2B8F80}"/>
              </a:ext>
            </a:extLst>
          </p:cNvPr>
          <p:cNvGrpSpPr/>
          <p:nvPr/>
        </p:nvGrpSpPr>
        <p:grpSpPr>
          <a:xfrm>
            <a:off x="7956871" y="5782866"/>
            <a:ext cx="4100519" cy="994610"/>
            <a:chOff x="7718738" y="5545778"/>
            <a:chExt cx="3953643" cy="958984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97DDBA7-90E2-402F-9B39-EE30FA548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738" y="5545778"/>
              <a:ext cx="3953643" cy="490488"/>
            </a:xfrm>
            <a:prstGeom prst="rect">
              <a:avLst/>
            </a:prstGeom>
          </p:spPr>
        </p:pic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9124999E-DB2D-43EA-8845-2D11D6D87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7090" y="6103337"/>
              <a:ext cx="345291" cy="401425"/>
            </a:xfrm>
            <a:prstGeom prst="rect">
              <a:avLst/>
            </a:prstGeom>
          </p:spPr>
        </p:pic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6521866-59C0-42BA-AA01-A0B8C12D9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5131" y="6357637"/>
              <a:ext cx="808618" cy="147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635179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19CA-8454-744C-879A-BFD913E9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34456-7C69-B543-9A25-45D9C91B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130" y="1724297"/>
            <a:ext cx="5577840" cy="82296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C543A-F292-964E-AED5-97F9FFF6E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547257"/>
            <a:ext cx="5577840" cy="39642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1C895-AABC-8B44-BE76-93D751B7C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3031" y="1724297"/>
            <a:ext cx="5577840" cy="82296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CE363-4B1E-674E-A6B5-F1CF526A372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33031" y="2547257"/>
            <a:ext cx="5577840" cy="39642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7324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S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284BA84-EF8F-4D9F-8798-B4FF25B52B40}"/>
              </a:ext>
            </a:extLst>
          </p:cNvPr>
          <p:cNvGrpSpPr/>
          <p:nvPr/>
        </p:nvGrpSpPr>
        <p:grpSpPr>
          <a:xfrm>
            <a:off x="8885987" y="5981812"/>
            <a:ext cx="3214181" cy="779622"/>
            <a:chOff x="7718738" y="5545778"/>
            <a:chExt cx="3953643" cy="958984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73F368C-B88C-47A4-91B2-FBA2831B0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738" y="5545778"/>
              <a:ext cx="3953643" cy="490488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BE945181-303D-4A50-880B-DCBC0234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7090" y="6103337"/>
              <a:ext cx="345291" cy="401425"/>
            </a:xfrm>
            <a:prstGeom prst="rect">
              <a:avLst/>
            </a:prstGeom>
          </p:spPr>
        </p:pic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9F4BFD3-9DFC-4161-93D3-ACE78749A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5131" y="6357637"/>
              <a:ext cx="808618" cy="147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244939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DBD9-D5B4-4A9B-B0BB-7DCFB03C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F9F44-A163-400B-A89B-4AC0B67D5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C121-DBEE-4F7B-B275-58C14244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0630-4BD2-4A4F-8A07-759D3E6BD3C5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6A91A-B446-4809-854D-8710C1D9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3C59F-4A40-4E82-B39E-2AE2CBB2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31818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014B-4D9A-4FFB-A06B-E297B750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761F1-E388-458E-BF34-9CFB566F3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49626-6C0A-4C4D-8A19-3E18B4E8E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9B701-EAF0-4B82-9F47-BE90CF1F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0630-4BD2-4A4F-8A07-759D3E6BD3C5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77B11-4D79-4745-97C2-DC65F7A2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12439-7AFB-4A8D-B075-958D1CEB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78179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359C-482A-4123-9E6A-27487D72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8EC1B-852C-4978-BACC-63D0E66D0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B63A6-68CB-4F5E-AB61-171463FB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F6CE7-3D73-4B51-834E-681C20472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444F5-751B-4CC0-909C-7D9D74A49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379A7-C859-4139-95E5-67C40C8A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0630-4BD2-4A4F-8A07-759D3E6BD3C5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10D90-0056-416C-AFE5-C09FDBFB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41A3D-EFAE-4C06-9AE4-729A9552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86194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40E8-C424-44B7-A3E7-D4404CC3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2EDCB-C946-493E-9F58-5C3B768D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0630-4BD2-4A4F-8A07-759D3E6BD3C5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DC6A7-6C1D-4BD1-8009-5AA16F09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F2FF6-031E-4181-AE2D-B6E377D0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21728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E0B20-F5C8-49CA-8AEE-F074C811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7C07-1276-435D-9C5B-5A8A99242DD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2024-08-09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48771-A5BC-4328-90FD-4D79A37E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DFCA0-677B-44B0-A078-BEBE1A1E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98D8-5482-48F0-B1C5-B1973E2A4E7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24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547A-C7D6-4176-86CE-5C9D189B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BDEE-EDCB-4669-BD88-415A4A8B1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9BA13-36C7-40A7-8619-84FA1285A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BB7C3-C711-4315-A07E-279C1E9A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0630-4BD2-4A4F-8A07-759D3E6BD3C5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AD041-5F1A-4766-8B06-905A6E9B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5B2B0-294F-423F-BAED-B9C23113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77736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46BF-C2F6-4C0A-9EDF-83EB1AC1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1BA72-24DA-448E-AC33-9566FC2C2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B6110-1404-417D-85A8-6C13F431F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E581E-89AF-450E-A568-830EF6D0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0630-4BD2-4A4F-8A07-759D3E6BD3C5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4A95F-2796-4EDD-8B37-B12D5828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F6897-3322-4647-96E4-F0741EFA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55696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D697-AC08-4182-955E-92D5C44A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AEA7F-90BB-492F-A0EB-EDECC9AF7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1AE7F-D342-4BEE-80F7-D723960B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0630-4BD2-4A4F-8A07-759D3E6BD3C5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D71F7-952C-4894-9CD1-A4E5937C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D321F-225D-42E5-B39C-1913C1C6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43583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023F8-1D87-4196-AECE-D71D2E719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0DE8A-5930-4FBB-8797-822B8DB1E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926D6-A0EE-43D6-833D-F38AB4A3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0630-4BD2-4A4F-8A07-759D3E6BD3C5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7CA6-64B9-44CA-B734-FDF01CCF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A87F-735A-434F-B3B8-C07744C2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8562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E48E4A-7669-554C-9A4A-846AD62A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43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4330" y="256033"/>
            <a:ext cx="11007577" cy="98748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6000" b="0" u="sng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957" y="1243517"/>
            <a:ext cx="11010040" cy="27702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 b="0" i="0" u="sng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subtitle</a:t>
            </a:r>
            <a:r>
              <a:rPr lang="de-CH" dirty="0"/>
              <a:t> style</a:t>
            </a:r>
            <a:endParaRPr lang="en-US" dirty="0"/>
          </a:p>
        </p:txBody>
      </p:sp>
      <p:pic>
        <p:nvPicPr>
          <p:cNvPr id="6" name="Picture 5" descr="swisspeace_logo_claim-rechts_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656" y="5812754"/>
            <a:ext cx="4789251" cy="651546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4330" y="4150971"/>
            <a:ext cx="11007577" cy="120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defRPr sz="2800" baseline="0"/>
            </a:lvl1pPr>
          </a:lstStyle>
          <a:p>
            <a:pPr lvl="0"/>
            <a:r>
              <a:rPr lang="de-CH" dirty="0"/>
              <a:t>Click to </a:t>
            </a:r>
            <a:r>
              <a:rPr lang="de-CH" dirty="0" err="1"/>
              <a:t>add</a:t>
            </a:r>
            <a:r>
              <a:rPr lang="de-CH" dirty="0"/>
              <a:t> Name, </a:t>
            </a:r>
            <a:r>
              <a:rPr lang="de-CH" dirty="0" err="1"/>
              <a:t>Org</a:t>
            </a:r>
            <a:r>
              <a:rPr lang="de-CH" dirty="0"/>
              <a:t> &amp; Date</a:t>
            </a:r>
          </a:p>
        </p:txBody>
      </p:sp>
    </p:spTree>
    <p:extLst>
      <p:ext uri="{BB962C8B-B14F-4D97-AF65-F5344CB8AC3E}">
        <p14:creationId xmlns:p14="http://schemas.microsoft.com/office/powerpoint/2010/main" val="1870502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graphs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" y="229079"/>
            <a:ext cx="11006667" cy="54573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1" y="6152596"/>
            <a:ext cx="1882140" cy="365125"/>
          </a:xfrm>
        </p:spPr>
        <p:txBody>
          <a:bodyPr/>
          <a:lstStyle>
            <a:lvl1pPr algn="l">
              <a:defRPr/>
            </a:lvl1pPr>
          </a:lstStyle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27" y="5576674"/>
            <a:ext cx="1878564" cy="9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54AA4-43AC-4F47-8C41-13C9325E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E67C-F121-BC46-92FC-A83880DF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899" y="1841863"/>
            <a:ext cx="6172200" cy="4665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2FEA5-1020-B24B-85C7-951800DB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901" y="1841863"/>
            <a:ext cx="4962495" cy="465889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5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F3D88-008C-3246-977D-31082F221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9023" y="1849120"/>
            <a:ext cx="6172200" cy="46270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90CFE-93C9-AC4C-A829-D5B483DBB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999" y="1849120"/>
            <a:ext cx="4972397" cy="462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2548234-3D20-8F40-9E7D-F7DE46211C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1000" y="91440"/>
            <a:ext cx="11430000" cy="1280160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7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DB18-9062-C749-9E20-97BCB232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B4F39-7ACE-3441-B47D-296F2369D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940011"/>
            <a:ext cx="11430000" cy="4552863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64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A44DC-F307-7F47-A53D-0F7C76DD2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631092"/>
            <a:ext cx="11430000" cy="4861782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893C4C-8650-3D49-B48D-2B4AE610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638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S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284BA84-EF8F-4D9F-8798-B4FF25B52B40}"/>
              </a:ext>
            </a:extLst>
          </p:cNvPr>
          <p:cNvGrpSpPr/>
          <p:nvPr/>
        </p:nvGrpSpPr>
        <p:grpSpPr>
          <a:xfrm>
            <a:off x="8885987" y="5981812"/>
            <a:ext cx="3214181" cy="779622"/>
            <a:chOff x="7718738" y="5545778"/>
            <a:chExt cx="3953643" cy="958984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73F368C-B88C-47A4-91B2-FBA2831B0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738" y="5545778"/>
              <a:ext cx="3953643" cy="490488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BE945181-303D-4A50-880B-DCBC0234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7090" y="6103337"/>
              <a:ext cx="345291" cy="401425"/>
            </a:xfrm>
            <a:prstGeom prst="rect">
              <a:avLst/>
            </a:prstGeom>
          </p:spPr>
        </p:pic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9F4BFD3-9DFC-4161-93D3-ACE78749A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5131" y="6357637"/>
              <a:ext cx="808618" cy="147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276731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52327-C95C-4244-B77C-8AA38803E12B}"/>
              </a:ext>
            </a:extLst>
          </p:cNvPr>
          <p:cNvSpPr/>
          <p:nvPr userDrawn="1"/>
        </p:nvSpPr>
        <p:spPr>
          <a:xfrm>
            <a:off x="152400" y="137160"/>
            <a:ext cx="11887200" cy="6583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en-GB" dirty="0"/>
              <a:t>Presentation to Protection Cluster – 15 December 2020</a:t>
            </a:r>
          </a:p>
          <a:p>
            <a:endParaRPr lang="en-GB" b="1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6F6A0-A774-354F-BACC-12FBCD18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8E4CC-C1C8-B349-B0DC-3B2162B1E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45920"/>
            <a:ext cx="11430000" cy="4754880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7D6B06-DBC7-0D40-95F2-331FE07CA8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6320" y="230188"/>
            <a:ext cx="728980" cy="520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202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1" r:id="rId7"/>
    <p:sldLayoutId id="2147483670" r:id="rId8"/>
    <p:sldLayoutId id="2147483708" r:id="rId9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582613" indent="-4381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itchFamily="2" charset="2"/>
        <a:buChar char="Ø"/>
        <a:tabLst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860425" indent="-33496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270000" indent="-4095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itchFamily="2" charset="2"/>
        <a:buChar char="ü"/>
        <a:tabLst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52327-C95C-4244-B77C-8AA38803E12B}"/>
              </a:ext>
            </a:extLst>
          </p:cNvPr>
          <p:cNvSpPr/>
          <p:nvPr userDrawn="1"/>
        </p:nvSpPr>
        <p:spPr>
          <a:xfrm>
            <a:off x="152400" y="137160"/>
            <a:ext cx="11887200" cy="6583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en-GB" dirty="0"/>
              <a:t>Presentation to Protection Cluster – 15 December 2020</a:t>
            </a:r>
          </a:p>
          <a:p>
            <a:endParaRPr lang="en-GB" b="1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6F6A0-A774-354F-BACC-12FBCD18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8E4CC-C1C8-B349-B0DC-3B2162B1E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490472"/>
            <a:ext cx="10972800" cy="4846320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7D6B06-DBC7-0D40-95F2-331FE07CA84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20" y="230188"/>
            <a:ext cx="728980" cy="520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834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itchFamily="2" charset="2"/>
        <a:buChar char="Ø"/>
        <a:tabLst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itchFamily="2" charset="2"/>
        <a:buChar char="ü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52327-C95C-4244-B77C-8AA38803E12B}"/>
              </a:ext>
            </a:extLst>
          </p:cNvPr>
          <p:cNvSpPr/>
          <p:nvPr userDrawn="1"/>
        </p:nvSpPr>
        <p:spPr>
          <a:xfrm>
            <a:off x="152400" y="137160"/>
            <a:ext cx="11887200" cy="6583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r>
              <a:rPr lang="en-GB" dirty="0"/>
              <a:t>Presentation to Protection Cluster – 15 December 2020</a:t>
            </a:r>
          </a:p>
          <a:p>
            <a:endParaRPr lang="en-GB" b="1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6F6A0-A774-354F-BACC-12FBCD18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8E4CC-C1C8-B349-B0DC-3B2162B1E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45920"/>
            <a:ext cx="11430000" cy="4754880"/>
          </a:xfrm>
          <a:prstGeom prst="rect">
            <a:avLst/>
          </a:prstGeom>
        </p:spPr>
        <p:txBody>
          <a:bodyPr vert="horz" lIns="182880" tIns="182880" rIns="182880" bIns="18288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7D6B06-DBC7-0D40-95F2-331FE07CA8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6320" y="230188"/>
            <a:ext cx="728980" cy="520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650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582613" indent="-4381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itchFamily="2" charset="2"/>
        <a:buChar char="Ø"/>
        <a:tabLst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860425" indent="-33496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270000" indent="-4095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itchFamily="2" charset="2"/>
        <a:buChar char="ü"/>
        <a:tabLst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72635-1368-4216-8A6F-C5F0D488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F1E2-1DDB-45C5-9DAC-55618202A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0630-4BD2-4A4F-8A07-759D3E6BD3C5}" type="datetime1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F397-6FF0-4186-8716-B1169D7AE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68405-24F3-4C40-A013-250BA33C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C8F2-955E-FB4C-B69E-F000060C6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M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1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3733-B43C-D942-8C64-43044237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86330"/>
            <a:ext cx="11430000" cy="6285340"/>
          </a:xfrm>
        </p:spPr>
        <p:txBody>
          <a:bodyPr anchor="ctr"/>
          <a:lstStyle/>
          <a:p>
            <a:pPr marL="144463" indent="0" algn="ctr">
              <a:buNone/>
            </a:pPr>
            <a:r>
              <a:rPr lang="en-GB" sz="4400" b="1" dirty="0">
                <a:solidFill>
                  <a:schemeClr val="bg2"/>
                </a:solidFill>
              </a:rPr>
              <a:t>Module 1:</a:t>
            </a:r>
          </a:p>
          <a:p>
            <a:pPr marL="144463" indent="0" algn="ctr">
              <a:buNone/>
            </a:pPr>
            <a:r>
              <a:rPr lang="en-GB" sz="4400" b="1" dirty="0">
                <a:solidFill>
                  <a:schemeClr val="bg2"/>
                </a:solidFill>
              </a:rPr>
              <a:t>Understanding basic concepts</a:t>
            </a: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0A903A0B-3D49-D022-FF33-C821D87A9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658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86"/>
    </mc:Choice>
    <mc:Fallback>
      <p:transition spd="slow" advTm="23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CC212-2E2B-43BC-80AA-2CBFEA25F9BD}"/>
              </a:ext>
            </a:extLst>
          </p:cNvPr>
          <p:cNvSpPr/>
          <p:nvPr/>
        </p:nvSpPr>
        <p:spPr>
          <a:xfrm>
            <a:off x="0" y="-65034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541F8-A4A4-6420-B6EA-9D5BBFCCBB4E}"/>
              </a:ext>
            </a:extLst>
          </p:cNvPr>
          <p:cNvSpPr txBox="1"/>
          <p:nvPr/>
        </p:nvSpPr>
        <p:spPr>
          <a:xfrm>
            <a:off x="3884428" y="2760165"/>
            <a:ext cx="442314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Conflict</a:t>
            </a: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98912FBE-D949-D059-8D1B-58303867F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786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14"/>
    </mc:Choice>
    <mc:Fallback>
      <p:transition spd="slow" advTm="16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wyer Cartoon #8332 - ANDERTOONS">
            <a:extLst>
              <a:ext uri="{FF2B5EF4-FFF2-40B4-BE49-F238E27FC236}">
                <a16:creationId xmlns:a16="http://schemas.microsoft.com/office/drawing/2014/main" id="{BE2D660D-3D9A-C121-0C8B-61A2505DB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2" y="-141939"/>
            <a:ext cx="3234887" cy="32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4 Conflict resolution Stock Illustrations | Depositphotos">
            <a:extLst>
              <a:ext uri="{FF2B5EF4-FFF2-40B4-BE49-F238E27FC236}">
                <a16:creationId xmlns:a16="http://schemas.microsoft.com/office/drawing/2014/main" id="{CED8B040-AA3D-A075-9DE2-A6AC5E5D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20" y="4708960"/>
            <a:ext cx="3123426" cy="21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artoon!">
            <a:extLst>
              <a:ext uri="{FF2B5EF4-FFF2-40B4-BE49-F238E27FC236}">
                <a16:creationId xmlns:a16="http://schemas.microsoft.com/office/drawing/2014/main" id="{2D15B637-9F75-69C1-7880-B077159B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2" y="3533681"/>
            <a:ext cx="4244278" cy="300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27CB78C-D8DF-DC83-92B1-92E1C82A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4" y="2660639"/>
            <a:ext cx="3893905" cy="40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pact - Gandhi">
            <a:extLst>
              <a:ext uri="{FF2B5EF4-FFF2-40B4-BE49-F238E27FC236}">
                <a16:creationId xmlns:a16="http://schemas.microsoft.com/office/drawing/2014/main" id="{06AEBF71-CBB6-0C02-ABFB-B9EBADB8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20" y="2230131"/>
            <a:ext cx="3125953" cy="24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ner Conflict&quot; Images – Browse 806 Stock Photos, Vectors, and Video |  Adobe Stock">
            <a:extLst>
              <a:ext uri="{FF2B5EF4-FFF2-40B4-BE49-F238E27FC236}">
                <a16:creationId xmlns:a16="http://schemas.microsoft.com/office/drawing/2014/main" id="{200FD9FD-8CB4-14C4-1D8F-11D50B42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66" y="0"/>
            <a:ext cx="3392534" cy="21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1F7C3A-DAEE-E180-6ABE-8CAC32054590}"/>
              </a:ext>
            </a:extLst>
          </p:cNvPr>
          <p:cNvSpPr txBox="1"/>
          <p:nvPr/>
        </p:nvSpPr>
        <p:spPr>
          <a:xfrm>
            <a:off x="1092486" y="607478"/>
            <a:ext cx="389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Conflicts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851A964-AECD-DF99-8A82-0327AD397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432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27"/>
    </mc:Choice>
    <mc:Fallback>
      <p:transition spd="slow" advTm="2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4C57694-D8E3-82EA-802D-156ABCE2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2460"/>
            <a:ext cx="12192000" cy="81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D203204-E3F0-5BE8-A27C-F82F6C79E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5598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78"/>
    </mc:Choice>
    <mc:Fallback>
      <p:transition spd="slow" advTm="18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6C2A2-B35A-BA4B-9002-F804AC2986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692"/>
          <a:stretch/>
        </p:blipFill>
        <p:spPr>
          <a:xfrm flipV="1">
            <a:off x="173245" y="143831"/>
            <a:ext cx="11896835" cy="6616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39020-1897-CC47-A6C2-1FE0C101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91440"/>
            <a:ext cx="11430000" cy="12801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C0BF-CB7E-854E-9AB0-F06400A1E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891" y="1152795"/>
            <a:ext cx="11235690" cy="3122026"/>
          </a:xfrm>
          <a:noFill/>
          <a:ln>
            <a:noFill/>
          </a:ln>
        </p:spPr>
        <p:txBody>
          <a:bodyPr/>
          <a:lstStyle/>
          <a:p>
            <a:pPr marL="492125" indent="-571500"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schemeClr val="tx1"/>
                </a:solidFill>
                <a:cs typeface="Calibri Light" panose="020F0302020204030204" pitchFamily="34" charset="0"/>
              </a:rPr>
              <a:t>When parties (individuals, groups, communities or institutions) have incompatible goals &amp; interests</a:t>
            </a:r>
          </a:p>
          <a:p>
            <a:pPr marL="492125" indent="-571500"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schemeClr val="tx1"/>
                </a:solidFill>
                <a:cs typeface="Calibri Light" panose="020F0302020204030204" pitchFamily="34" charset="0"/>
              </a:rPr>
              <a:t>Is a natural part of any society. It is not necessarily negative, can also have positive results</a:t>
            </a:r>
          </a:p>
          <a:p>
            <a:pPr marL="492125" indent="-571500"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schemeClr val="tx1"/>
                </a:solidFill>
                <a:cs typeface="Calibri Light" panose="020F0302020204030204" pitchFamily="34" charset="0"/>
              </a:rPr>
              <a:t>Often emanates from identity, resources or power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472A8247-A12B-67E3-42A6-B97DFC4A6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4330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11"/>
    </mc:Choice>
    <mc:Fallback>
      <p:transition spd="slow" advTm="3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89578"/>
            <a:ext cx="8229600" cy="9572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44546A"/>
                </a:solidFill>
                <a:latin typeface="NATS" pitchFamily="2" charset="77"/>
                <a:cs typeface="NATS" pitchFamily="2" charset="77"/>
              </a:rPr>
              <a:t>Understanding ‘conflict’</a:t>
            </a:r>
            <a:endParaRPr lang="en-GB" sz="3200" b="1" dirty="0">
              <a:solidFill>
                <a:srgbClr val="44546A"/>
              </a:solidFill>
              <a:latin typeface="NATS" pitchFamily="2" charset="77"/>
              <a:cs typeface="NATS" pitchFamily="2" charset="7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0" y="6215064"/>
            <a:ext cx="1296988" cy="365125"/>
          </a:xfrm>
        </p:spPr>
        <p:txBody>
          <a:bodyPr/>
          <a:lstStyle/>
          <a:p>
            <a:pPr defTabSz="457200"/>
            <a:fld id="{0AB5C8F2-955E-FB4C-B69E-F000060C648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651D2-D594-45F1-B236-266727058279}"/>
              </a:ext>
            </a:extLst>
          </p:cNvPr>
          <p:cNvSpPr/>
          <p:nvPr/>
        </p:nvSpPr>
        <p:spPr>
          <a:xfrm>
            <a:off x="0" y="1146841"/>
            <a:ext cx="12192000" cy="57111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5CC3C-E821-40AE-95EA-5E52FDC9FC41}"/>
              </a:ext>
            </a:extLst>
          </p:cNvPr>
          <p:cNvSpPr/>
          <p:nvPr/>
        </p:nvSpPr>
        <p:spPr>
          <a:xfrm>
            <a:off x="1524001" y="1422468"/>
            <a:ext cx="9143999" cy="5798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>
                <a:solidFill>
                  <a:prstClr val="white"/>
                </a:solidFill>
                <a:latin typeface="Calibri"/>
              </a:rPr>
              <a:t>1.  Conflict is natural, and happens in the context of a relationship (whether human or cultural</a:t>
            </a:r>
            <a:r>
              <a:rPr lang="en-US" sz="2000">
                <a:solidFill>
                  <a:prstClr val="white"/>
                </a:solidFill>
                <a:latin typeface="Calibri"/>
              </a:rPr>
              <a:t>, or institutional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  <a:endParaRPr lang="en-GB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FECC2-0A2A-4FA8-A199-119A734959ED}"/>
              </a:ext>
            </a:extLst>
          </p:cNvPr>
          <p:cNvSpPr/>
          <p:nvPr/>
        </p:nvSpPr>
        <p:spPr>
          <a:xfrm>
            <a:off x="1524000" y="2322886"/>
            <a:ext cx="9143999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ct val="20000"/>
              </a:spcBef>
              <a:buClr>
                <a:srgbClr val="A9A57C"/>
              </a:buClr>
              <a:defRPr/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Different types of conflict exist, from internal conflict and basic misunderstandings through to civil wars with high levels of death and destruction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557117-3C97-48D6-AEB8-89090BC62C67}"/>
              </a:ext>
            </a:extLst>
          </p:cNvPr>
          <p:cNvSpPr/>
          <p:nvPr/>
        </p:nvSpPr>
        <p:spPr>
          <a:xfrm>
            <a:off x="1472773" y="3347961"/>
            <a:ext cx="9195227" cy="7772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ct val="20000"/>
              </a:spcBef>
              <a:buClr>
                <a:srgbClr val="A9A57C"/>
              </a:buClr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3.  Parties in conflict often tend to see or </a:t>
            </a:r>
            <a:r>
              <a:rPr lang="en-US" sz="2000">
                <a:solidFill>
                  <a:prstClr val="white"/>
                </a:solidFill>
                <a:latin typeface="Calibri"/>
              </a:rPr>
              <a:t>emphasise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only a part of the truth/facts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D4E237-9E93-40B1-9A3E-C88F66724856}"/>
              </a:ext>
            </a:extLst>
          </p:cNvPr>
          <p:cNvSpPr/>
          <p:nvPr/>
        </p:nvSpPr>
        <p:spPr>
          <a:xfrm>
            <a:off x="1472773" y="4414506"/>
            <a:ext cx="9195227" cy="8839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ct val="20000"/>
              </a:spcBef>
              <a:buClr>
                <a:srgbClr val="A9A57C"/>
              </a:buClr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4.  Parties choose responses to conflict, based on different opinions, experiences, cultures, attitudes, interests,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etc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(response doesn’t have to be violent)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E63C9-7823-43B4-984F-404C7204267B}"/>
              </a:ext>
            </a:extLst>
          </p:cNvPr>
          <p:cNvSpPr/>
          <p:nvPr/>
        </p:nvSpPr>
        <p:spPr>
          <a:xfrm>
            <a:off x="1472774" y="5576237"/>
            <a:ext cx="9195228" cy="716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ct val="20000"/>
              </a:spcBef>
              <a:buClr>
                <a:srgbClr val="A9A57C"/>
              </a:buClr>
              <a:defRPr/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Conflict can be a good catalyst </a:t>
            </a:r>
            <a:r>
              <a:rPr lang="en-GB" sz="200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positive </a:t>
            </a: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BD7B9C66-D702-5838-AA9E-92EC9B43B5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26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590"/>
    </mc:Choice>
    <mc:Fallback>
      <p:transition spd="slow" advTm="121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0.8|15.6|24.2|16.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546A"/>
        </a:solidFill>
        <a:scene3d>
          <a:camera prst="orthographicFront"/>
          <a:lightRig rig="flat" dir="t"/>
        </a:scene3d>
        <a:sp3d prstMaterial="dkEdge">
          <a:bevelT w="8200" h="38100"/>
        </a:sp3d>
      </a:spPr>
      <a:bodyPr anchor="ctr"/>
      <a:lstStyle>
        <a:defPPr algn="l" defTabSz="1111250">
          <a:lnSpc>
            <a:spcPct val="90000"/>
          </a:lnSpc>
          <a:spcBef>
            <a:spcPct val="0"/>
          </a:spcBef>
          <a:spcAft>
            <a:spcPct val="35000"/>
          </a:spcAft>
          <a:defRPr sz="2800" b="1" dirty="0">
            <a:solidFill>
              <a:schemeClr val="tx1"/>
            </a:solidFill>
            <a:latin typeface="+mj-lt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2">
          <a:schemeClr val="accent4">
            <a:hueOff val="-1528355"/>
            <a:satOff val="-10245"/>
            <a:lumOff val="-10589"/>
            <a:alphaOff val="0"/>
          </a:schemeClr>
        </a:fillRef>
        <a:effectRef idx="1">
          <a:schemeClr val="accent4">
            <a:hueOff val="-1528355"/>
            <a:satOff val="-10245"/>
            <a:lumOff val="-10589"/>
            <a:alphaOff val="0"/>
          </a:schemeClr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CSRF - Presentation Template" id="{D90AE28A-9F38-C241-8653-8B31D2A65173}" vid="{A7A9CF20-43AE-D444-B494-464D1AD498CB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RF - Presentation Template" id="{50473EEC-3380-C846-B13C-BC63F86564B6}" vid="{09C0BEC9-7C6F-0840-9B34-10EAF73971D9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546A"/>
        </a:solidFill>
        <a:scene3d>
          <a:camera prst="orthographicFront"/>
          <a:lightRig rig="flat" dir="t"/>
        </a:scene3d>
        <a:sp3d prstMaterial="dkEdge">
          <a:bevelT w="8200" h="38100"/>
        </a:sp3d>
      </a:spPr>
      <a:bodyPr anchor="ctr"/>
      <a:lstStyle>
        <a:defPPr algn="l" defTabSz="1111250">
          <a:lnSpc>
            <a:spcPct val="90000"/>
          </a:lnSpc>
          <a:spcBef>
            <a:spcPct val="0"/>
          </a:spcBef>
          <a:spcAft>
            <a:spcPct val="35000"/>
          </a:spcAft>
          <a:defRPr sz="2800" b="1" dirty="0">
            <a:solidFill>
              <a:schemeClr val="tx1"/>
            </a:solidFill>
            <a:latin typeface="+mj-lt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2">
          <a:schemeClr val="accent4">
            <a:hueOff val="-1528355"/>
            <a:satOff val="-10245"/>
            <a:lumOff val="-10589"/>
            <a:alphaOff val="0"/>
          </a:schemeClr>
        </a:fillRef>
        <a:effectRef idx="1">
          <a:schemeClr val="accent4">
            <a:hueOff val="-1528355"/>
            <a:satOff val="-10245"/>
            <a:lumOff val="-10589"/>
            <a:alphaOff val="0"/>
          </a:schemeClr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CSRF - Presentation Template" id="{D90AE28A-9F38-C241-8653-8B31D2A65173}" vid="{A7A9CF20-43AE-D444-B494-464D1AD498CB}"/>
    </a:ext>
  </a:extLst>
</a:theme>
</file>

<file path=ppt/theme/theme4.xml><?xml version="1.0" encoding="utf-8"?>
<a:theme xmlns:a="http://schemas.openxmlformats.org/drawingml/2006/main" name="PPT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9073E9E1D4D498F9C175BBAE146B4" ma:contentTypeVersion="20" ma:contentTypeDescription="Create a new document." ma:contentTypeScope="" ma:versionID="326ec148db19f28c5008ade197f54f0b">
  <xsd:schema xmlns:xsd="http://www.w3.org/2001/XMLSchema" xmlns:xs="http://www.w3.org/2001/XMLSchema" xmlns:p="http://schemas.microsoft.com/office/2006/metadata/properties" xmlns:ns1="http://schemas.microsoft.com/sharepoint/v3" xmlns:ns2="9397d192-8225-4b3e-bc33-f8a349328daf" xmlns:ns3="49506f53-9bae-4106-bc5c-fa755cc0d687" targetNamespace="http://schemas.microsoft.com/office/2006/metadata/properties" ma:root="true" ma:fieldsID="1532f7e4552e8db70d01c7072a1126d3" ns1:_="" ns2:_="" ns3:_="">
    <xsd:import namespace="http://schemas.microsoft.com/sharepoint/v3"/>
    <xsd:import namespace="9397d192-8225-4b3e-bc33-f8a349328daf"/>
    <xsd:import namespace="49506f53-9bae-4106-bc5c-fa755cc0d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7d192-8225-4b3e-bc33-f8a349328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1135ae-0080-4e88-bef7-a10ad426a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06f53-9bae-4106-bc5c-fa755cc0d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b6bcb5-5512-4cde-8524-581e94ca3975}" ma:internalName="TaxCatchAll" ma:showField="CatchAllData" ma:web="49506f53-9bae-4106-bc5c-fa755cc0d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06f53-9bae-4106-bc5c-fa755cc0d687" xsi:nil="true"/>
    <_ip_UnifiedCompliancePolicyUIAction xmlns="http://schemas.microsoft.com/sharepoint/v3" xsi:nil="true"/>
    <lcf76f155ced4ddcb4097134ff3c332f xmlns="9397d192-8225-4b3e-bc33-f8a349328daf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7FA02F-13E3-4E07-9434-BEBBF2884E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EE5B5-81E8-41BE-B9DA-913FDD8BAA36}"/>
</file>

<file path=customXml/itemProps3.xml><?xml version="1.0" encoding="utf-8"?>
<ds:datastoreItem xmlns:ds="http://schemas.openxmlformats.org/officeDocument/2006/customXml" ds:itemID="{97601C75-94E0-4090-A0FE-B18E9A2B32C6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6322166-ea78-48c3-ac23-28cc10024f1a"/>
    <ds:schemaRef ds:uri="7c86b246-dd2c-4cf1-9495-a3d8aa69405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12248</TotalTime>
  <Words>168</Words>
  <Application>Microsoft Office PowerPoint</Application>
  <PresentationFormat>Widescreen</PresentationFormat>
  <Paragraphs>18</Paragraphs>
  <Slides>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NATS</vt:lpstr>
      <vt:lpstr>Wingdings</vt:lpstr>
      <vt:lpstr>Custom Design</vt:lpstr>
      <vt:lpstr>1_Custom Design</vt:lpstr>
      <vt:lpstr>2_Custom Design</vt:lpstr>
      <vt:lpstr>PPT slide master</vt:lpstr>
      <vt:lpstr>PowerPoint Presentation</vt:lpstr>
      <vt:lpstr>PowerPoint Presentation</vt:lpstr>
      <vt:lpstr>PowerPoint Presentation</vt:lpstr>
      <vt:lpstr>PowerPoint Presentation</vt:lpstr>
      <vt:lpstr>Conflict</vt:lpstr>
      <vt:lpstr>Understanding ‘conflict’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Conflict Sensitivity Training  Durable Solutions Working Group</dc:title>
  <dc:creator>Leslye Rost van Tonningen</dc:creator>
  <cp:keywords>CSRF South Sudan</cp:keywords>
  <cp:lastModifiedBy>Audrey Bottjen</cp:lastModifiedBy>
  <cp:revision>270</cp:revision>
  <dcterms:created xsi:type="dcterms:W3CDTF">2021-08-23T14:47:20Z</dcterms:created>
  <dcterms:modified xsi:type="dcterms:W3CDTF">2024-08-09T15:58:49Z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0x0101002CE9073E9E1D4D498F9C175BBAE146B4</vt:lpwstr>
  </property>
  <property fmtid="{D5CDD505-2E9C-101B-9397-08002B2CF9AE}" pid="3" name="MediaServiceImageTags">
    <vt:lpwstr/>
  </property>
</Properties>
</file>